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72" r:id="rId6"/>
    <p:sldId id="259" r:id="rId7"/>
    <p:sldId id="260" r:id="rId8"/>
    <p:sldId id="261" r:id="rId9"/>
    <p:sldId id="273" r:id="rId10"/>
    <p:sldId id="262" r:id="rId11"/>
    <p:sldId id="263" r:id="rId12"/>
    <p:sldId id="264" r:id="rId13"/>
    <p:sldId id="274" r:id="rId14"/>
    <p:sldId id="265" r:id="rId15"/>
    <p:sldId id="277" r:id="rId16"/>
    <p:sldId id="275" r:id="rId17"/>
    <p:sldId id="266" r:id="rId18"/>
    <p:sldId id="267" r:id="rId19"/>
    <p:sldId id="268" r:id="rId20"/>
    <p:sldId id="269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3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47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1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5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6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1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03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2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0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05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6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5F83-0006-4F7B-BBBC-013C53994E3A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9ACBE-0762-4C46-82DC-C73CE030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1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Decision Making and Problem Solving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7</a:t>
            </a:r>
          </a:p>
          <a:p>
            <a:r>
              <a:rPr lang="en-US" dirty="0" smtClean="0"/>
              <a:t>Miami Dade College</a:t>
            </a:r>
          </a:p>
          <a:p>
            <a:r>
              <a:rPr lang="en-US" dirty="0" smtClean="0"/>
              <a:t>Sep </a:t>
            </a:r>
            <a:r>
              <a:rPr lang="en-US" dirty="0" smtClean="0"/>
              <a:t>28</a:t>
            </a:r>
            <a:r>
              <a:rPr lang="en-US" baseline="30000" dirty="0" smtClean="0"/>
              <a:t>th</a:t>
            </a:r>
            <a:r>
              <a:rPr lang="en-US" smtClean="0"/>
              <a:t>, </a:t>
            </a:r>
            <a:r>
              <a:rPr lang="en-US" smtClean="0"/>
              <a:t>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6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Decision making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5479"/>
          </a:xfrm>
        </p:spPr>
        <p:txBody>
          <a:bodyPr>
            <a:normAutofit/>
          </a:bodyPr>
          <a:lstStyle/>
          <a:p>
            <a:r>
              <a:rPr lang="en-US" dirty="0" smtClean="0"/>
              <a:t>The act of choosing one </a:t>
            </a:r>
            <a:r>
              <a:rPr lang="en-US" b="1" dirty="0" smtClean="0"/>
              <a:t>alternative</a:t>
            </a:r>
            <a:r>
              <a:rPr lang="en-US" dirty="0" smtClean="0"/>
              <a:t> from among a set of alternatives</a:t>
            </a:r>
          </a:p>
          <a:p>
            <a:r>
              <a:rPr lang="en-US" dirty="0" smtClean="0"/>
              <a:t>Identifying the set of </a:t>
            </a:r>
            <a:r>
              <a:rPr lang="en-US" b="1" dirty="0" smtClean="0"/>
              <a:t>feasible</a:t>
            </a:r>
            <a:r>
              <a:rPr lang="en-US" dirty="0" smtClean="0"/>
              <a:t> alternatives before selecting one</a:t>
            </a:r>
          </a:p>
          <a:p>
            <a:r>
              <a:rPr lang="en-US" dirty="0" smtClean="0"/>
              <a:t>Decision making </a:t>
            </a:r>
            <a:r>
              <a:rPr lang="en-US" b="1" dirty="0" smtClean="0"/>
              <a:t>process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Recognizing the </a:t>
            </a:r>
            <a:r>
              <a:rPr lang="en-US" b="1" dirty="0" smtClean="0"/>
              <a:t>nature of a decision </a:t>
            </a:r>
            <a:r>
              <a:rPr lang="en-US" dirty="0" smtClean="0"/>
              <a:t>situation</a:t>
            </a:r>
          </a:p>
          <a:p>
            <a:pPr>
              <a:buFontTx/>
              <a:buChar char="-"/>
            </a:pPr>
            <a:r>
              <a:rPr lang="en-US" b="1" dirty="0" smtClean="0"/>
              <a:t>Identifying alternatives</a:t>
            </a:r>
          </a:p>
          <a:p>
            <a:pPr>
              <a:buFontTx/>
              <a:buChar char="-"/>
            </a:pPr>
            <a:r>
              <a:rPr lang="en-US" b="1" dirty="0" smtClean="0"/>
              <a:t>Choosing</a:t>
            </a:r>
            <a:r>
              <a:rPr lang="en-US" dirty="0" smtClean="0"/>
              <a:t> the best alternative (effectiveness)</a:t>
            </a:r>
          </a:p>
          <a:p>
            <a:pPr>
              <a:buFontTx/>
              <a:buChar char="-"/>
            </a:pPr>
            <a:r>
              <a:rPr lang="en-US" dirty="0" smtClean="0"/>
              <a:t>Putting it into </a:t>
            </a:r>
            <a:r>
              <a:rPr lang="en-US" b="1" dirty="0" smtClean="0"/>
              <a:t>practice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786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Effective</a:t>
            </a:r>
            <a:r>
              <a:rPr lang="en-US" dirty="0"/>
              <a:t> decision: </a:t>
            </a:r>
          </a:p>
          <a:p>
            <a:pPr>
              <a:buFontTx/>
              <a:buChar char="-"/>
            </a:pPr>
            <a:r>
              <a:rPr lang="en-US" b="1" dirty="0"/>
              <a:t>Optimizing</a:t>
            </a:r>
            <a:r>
              <a:rPr lang="en-US" dirty="0"/>
              <a:t> some set of factors, profits, sales, market share…</a:t>
            </a:r>
          </a:p>
          <a:p>
            <a:pPr>
              <a:buFontTx/>
              <a:buChar char="-"/>
            </a:pPr>
            <a:r>
              <a:rPr lang="en-US" b="1" dirty="0"/>
              <a:t>Minimizing</a:t>
            </a:r>
            <a:r>
              <a:rPr lang="en-US" dirty="0"/>
              <a:t> loss, expenses, employee turnover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72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decisions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/>
              <a:t>Programmed</a:t>
            </a:r>
            <a:r>
              <a:rPr lang="en-US" dirty="0" smtClean="0"/>
              <a:t> decision:</a:t>
            </a:r>
          </a:p>
          <a:p>
            <a:pPr>
              <a:buFontTx/>
              <a:buChar char="-"/>
            </a:pPr>
            <a:r>
              <a:rPr lang="en-US" dirty="0" smtClean="0"/>
              <a:t>One that is </a:t>
            </a:r>
            <a:r>
              <a:rPr lang="en-US" b="1" dirty="0" smtClean="0"/>
              <a:t>relatively structured </a:t>
            </a:r>
            <a:r>
              <a:rPr lang="en-US" dirty="0" smtClean="0"/>
              <a:t>or </a:t>
            </a:r>
            <a:r>
              <a:rPr lang="en-US" b="1" dirty="0" smtClean="0"/>
              <a:t>recurs</a:t>
            </a:r>
            <a:r>
              <a:rPr lang="en-US" dirty="0" smtClean="0"/>
              <a:t> with some frequency</a:t>
            </a:r>
          </a:p>
          <a:p>
            <a:pPr>
              <a:buFontTx/>
              <a:buChar char="-"/>
            </a:pPr>
            <a:r>
              <a:rPr lang="en-US" dirty="0" smtClean="0"/>
              <a:t>Purchasing </a:t>
            </a:r>
            <a:r>
              <a:rPr lang="en-US" b="1" dirty="0" smtClean="0"/>
              <a:t>new supplies</a:t>
            </a:r>
            <a:r>
              <a:rPr lang="en-US" dirty="0" smtClean="0"/>
              <a:t>, sponsoring an sport team, …</a:t>
            </a:r>
          </a:p>
          <a:p>
            <a:pPr marL="0" indent="0">
              <a:buNone/>
            </a:pPr>
            <a:r>
              <a:rPr lang="en-US" b="1" dirty="0" smtClean="0"/>
              <a:t>2. Non-programmed</a:t>
            </a:r>
            <a:r>
              <a:rPr lang="en-US" dirty="0" smtClean="0"/>
              <a:t> decision:</a:t>
            </a:r>
          </a:p>
          <a:p>
            <a:pPr>
              <a:buFontTx/>
              <a:buChar char="-"/>
            </a:pPr>
            <a:r>
              <a:rPr lang="en-US" dirty="0" smtClean="0"/>
              <a:t>Relatively </a:t>
            </a:r>
            <a:r>
              <a:rPr lang="en-US" b="1" dirty="0" smtClean="0"/>
              <a:t>unstructured</a:t>
            </a:r>
            <a:r>
              <a:rPr lang="en-US" dirty="0" smtClean="0"/>
              <a:t> and occurs much less often</a:t>
            </a:r>
          </a:p>
          <a:p>
            <a:pPr>
              <a:buFontTx/>
              <a:buChar char="-"/>
            </a:pPr>
            <a:r>
              <a:rPr lang="en-US" b="1" dirty="0" smtClean="0"/>
              <a:t>Intuition</a:t>
            </a:r>
            <a:r>
              <a:rPr lang="en-US" dirty="0" smtClean="0"/>
              <a:t> and </a:t>
            </a:r>
            <a:r>
              <a:rPr lang="en-US" b="1" dirty="0" smtClean="0"/>
              <a:t>experience</a:t>
            </a:r>
            <a:r>
              <a:rPr lang="en-US" dirty="0" smtClean="0"/>
              <a:t> are major factors</a:t>
            </a:r>
          </a:p>
          <a:p>
            <a:pPr>
              <a:buFontTx/>
              <a:buChar char="-"/>
            </a:pPr>
            <a:r>
              <a:rPr lang="en-US" b="1" dirty="0" smtClean="0"/>
              <a:t>Mergers</a:t>
            </a:r>
            <a:r>
              <a:rPr lang="en-US" dirty="0" smtClean="0"/>
              <a:t>, </a:t>
            </a:r>
            <a:r>
              <a:rPr lang="en-US" b="1" dirty="0" smtClean="0"/>
              <a:t>acquisitions</a:t>
            </a:r>
            <a:r>
              <a:rPr lang="en-US" dirty="0" smtClean="0"/>
              <a:t>, new facilities, legal issues…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13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Decision-making conditions </a:t>
            </a:r>
          </a:p>
        </p:txBody>
      </p:sp>
      <p:pic>
        <p:nvPicPr>
          <p:cNvPr id="4" name="Picture 2" descr="Most major decisions in organizations today are made under a state of uncertainty. Managers making decisions in these circumstances must be sure to learn as much as possible about the situation and approach the decision from a logical and rational perspective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00199" y="1887643"/>
            <a:ext cx="9154391" cy="3297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130137" y="5526917"/>
            <a:ext cx="8333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Most major decisions in organizations today are made under a state of uncertainty</a:t>
            </a:r>
          </a:p>
        </p:txBody>
      </p:sp>
    </p:spTree>
    <p:extLst>
      <p:ext uri="{BB962C8B-B14F-4D97-AF65-F5344CB8AC3E}">
        <p14:creationId xmlns:p14="http://schemas.microsoft.com/office/powerpoint/2010/main" val="212763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Decision making </a:t>
            </a:r>
            <a:r>
              <a:rPr lang="en-US" b="1" dirty="0" smtClean="0"/>
              <a:t>under certainty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Decision makers know </a:t>
            </a:r>
            <a:r>
              <a:rPr lang="en-US" b="1" dirty="0" smtClean="0"/>
              <a:t>with reasonable certainty </a:t>
            </a:r>
            <a:r>
              <a:rPr lang="en-US" dirty="0" smtClean="0"/>
              <a:t>what the </a:t>
            </a:r>
            <a:r>
              <a:rPr lang="en-US" b="1" dirty="0" smtClean="0"/>
              <a:t>alternatives</a:t>
            </a:r>
            <a:r>
              <a:rPr lang="en-US" dirty="0" smtClean="0"/>
              <a:t> are</a:t>
            </a:r>
          </a:p>
          <a:p>
            <a:pPr>
              <a:buFontTx/>
              <a:buChar char="-"/>
            </a:pPr>
            <a:r>
              <a:rPr lang="en-US" dirty="0" smtClean="0"/>
              <a:t>What </a:t>
            </a:r>
            <a:r>
              <a:rPr lang="en-US" b="1" dirty="0" smtClean="0"/>
              <a:t>conditions are associated </a:t>
            </a:r>
            <a:r>
              <a:rPr lang="en-US" dirty="0" smtClean="0"/>
              <a:t>with each alternative </a:t>
            </a:r>
          </a:p>
          <a:p>
            <a:pPr>
              <a:buFontTx/>
              <a:buChar char="-"/>
            </a:pPr>
            <a:r>
              <a:rPr lang="en-US" b="1" dirty="0" smtClean="0"/>
              <a:t>Little ambiguity </a:t>
            </a:r>
            <a:r>
              <a:rPr lang="en-US" dirty="0" smtClean="0"/>
              <a:t>and relatively little chance of making a bad decision 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complexity and turbulence </a:t>
            </a:r>
            <a:r>
              <a:rPr lang="en-US" dirty="0" smtClean="0"/>
              <a:t>of the business make true certainty rare </a:t>
            </a:r>
          </a:p>
          <a:p>
            <a:pPr marL="0" indent="0">
              <a:buNone/>
            </a:pPr>
            <a:r>
              <a:rPr lang="en-US" dirty="0" smtClean="0"/>
              <a:t>2. Decision making </a:t>
            </a:r>
            <a:r>
              <a:rPr lang="en-US" b="1" dirty="0" smtClean="0"/>
              <a:t>under risk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The availability of each alternative and its </a:t>
            </a:r>
            <a:r>
              <a:rPr lang="en-US" b="1" dirty="0" smtClean="0"/>
              <a:t>potential payoffs </a:t>
            </a:r>
            <a:r>
              <a:rPr lang="en-US" dirty="0" smtClean="0"/>
              <a:t>and </a:t>
            </a:r>
            <a:r>
              <a:rPr lang="en-US" b="1" dirty="0" smtClean="0"/>
              <a:t>costs</a:t>
            </a:r>
            <a:r>
              <a:rPr lang="en-US" dirty="0" smtClean="0"/>
              <a:t> are associated with probability estimates</a:t>
            </a:r>
          </a:p>
          <a:p>
            <a:pPr>
              <a:buFontTx/>
              <a:buChar char="-"/>
            </a:pPr>
            <a:r>
              <a:rPr lang="en-US" dirty="0" smtClean="0"/>
              <a:t>Alternatives of </a:t>
            </a:r>
            <a:r>
              <a:rPr lang="en-US" b="1" dirty="0" smtClean="0"/>
              <a:t>accepting</a:t>
            </a:r>
            <a:r>
              <a:rPr lang="en-US" dirty="0" smtClean="0"/>
              <a:t> or </a:t>
            </a:r>
            <a:r>
              <a:rPr lang="en-US" b="1" dirty="0" smtClean="0"/>
              <a:t>rejecting</a:t>
            </a:r>
            <a:r>
              <a:rPr lang="en-US" dirty="0" smtClean="0"/>
              <a:t> an offer </a:t>
            </a:r>
          </a:p>
          <a:p>
            <a:pPr>
              <a:buFontTx/>
              <a:buChar char="-"/>
            </a:pPr>
            <a:r>
              <a:rPr lang="en-US" b="1" dirty="0" smtClean="0"/>
              <a:t>Moderate ambiguity </a:t>
            </a:r>
            <a:r>
              <a:rPr lang="en-US" dirty="0" smtClean="0"/>
              <a:t>and chances of a bad decision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928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3. Decision making </a:t>
            </a:r>
            <a:r>
              <a:rPr lang="en-US" b="1" dirty="0" smtClean="0"/>
              <a:t>under uncertainty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The decision makers </a:t>
            </a:r>
            <a:r>
              <a:rPr lang="en-US" b="1" dirty="0" smtClean="0"/>
              <a:t>don’t know all the alternatives </a:t>
            </a:r>
            <a:r>
              <a:rPr lang="en-US" dirty="0" smtClean="0"/>
              <a:t>and the </a:t>
            </a:r>
            <a:r>
              <a:rPr lang="en-US" b="1" dirty="0" smtClean="0"/>
              <a:t>risk</a:t>
            </a:r>
            <a:r>
              <a:rPr lang="en-US" dirty="0" smtClean="0"/>
              <a:t> associated with each</a:t>
            </a:r>
          </a:p>
          <a:p>
            <a:pPr>
              <a:buFontTx/>
              <a:buChar char="-"/>
            </a:pPr>
            <a:r>
              <a:rPr lang="en-US" dirty="0" smtClean="0"/>
              <a:t>They don’t know the likely </a:t>
            </a:r>
            <a:r>
              <a:rPr lang="en-US" b="1" dirty="0" smtClean="0"/>
              <a:t>consequences</a:t>
            </a:r>
            <a:r>
              <a:rPr lang="en-US" dirty="0" smtClean="0"/>
              <a:t> of each alternative </a:t>
            </a:r>
          </a:p>
          <a:p>
            <a:pPr>
              <a:buFontTx/>
              <a:buChar char="-"/>
            </a:pPr>
            <a:r>
              <a:rPr lang="en-US" dirty="0" smtClean="0"/>
              <a:t>This uncertainty stems from the </a:t>
            </a:r>
            <a:r>
              <a:rPr lang="en-US" b="1" dirty="0" smtClean="0"/>
              <a:t>complexity and dynamism</a:t>
            </a:r>
            <a:r>
              <a:rPr lang="en-US" dirty="0" smtClean="0"/>
              <a:t> of organizations and their environments</a:t>
            </a:r>
          </a:p>
          <a:p>
            <a:pPr>
              <a:buFontTx/>
              <a:buChar char="-"/>
            </a:pPr>
            <a:r>
              <a:rPr lang="en-US" dirty="0" smtClean="0"/>
              <a:t>Managers must acquire as </a:t>
            </a:r>
            <a:r>
              <a:rPr lang="en-US" b="1" dirty="0" smtClean="0"/>
              <a:t>much relevant information </a:t>
            </a:r>
            <a:r>
              <a:rPr lang="en-US" dirty="0" smtClean="0"/>
              <a:t>as possible </a:t>
            </a:r>
          </a:p>
          <a:p>
            <a:pPr>
              <a:buFontTx/>
              <a:buChar char="-"/>
            </a:pPr>
            <a:r>
              <a:rPr lang="en-US" dirty="0" smtClean="0"/>
              <a:t>Managers should use </a:t>
            </a:r>
            <a:r>
              <a:rPr lang="en-US" b="1" dirty="0" smtClean="0"/>
              <a:t>logical and rational </a:t>
            </a:r>
            <a:r>
              <a:rPr lang="en-US" dirty="0" smtClean="0"/>
              <a:t>perspective </a:t>
            </a:r>
          </a:p>
          <a:p>
            <a:pPr>
              <a:buFontTx/>
              <a:buChar char="-"/>
            </a:pPr>
            <a:r>
              <a:rPr lang="en-US" b="1" dirty="0" smtClean="0"/>
              <a:t>Intuition, judgment </a:t>
            </a:r>
            <a:r>
              <a:rPr lang="en-US" dirty="0" smtClean="0"/>
              <a:t>and </a:t>
            </a:r>
            <a:r>
              <a:rPr lang="en-US" b="1" dirty="0" smtClean="0"/>
              <a:t>experience</a:t>
            </a:r>
            <a:r>
              <a:rPr lang="en-US" dirty="0" smtClean="0"/>
              <a:t> play major roles </a:t>
            </a:r>
          </a:p>
          <a:p>
            <a:pPr>
              <a:buFontTx/>
              <a:buChar char="-"/>
            </a:pPr>
            <a:r>
              <a:rPr lang="en-US" b="1" dirty="0" smtClean="0"/>
              <a:t>Moral, ethical </a:t>
            </a:r>
            <a:r>
              <a:rPr lang="en-US" dirty="0" smtClean="0"/>
              <a:t>and </a:t>
            </a:r>
            <a:r>
              <a:rPr lang="en-US" b="1" dirty="0" smtClean="0"/>
              <a:t>legal</a:t>
            </a:r>
            <a:r>
              <a:rPr lang="en-US" dirty="0" smtClean="0"/>
              <a:t> responsibilities </a:t>
            </a:r>
          </a:p>
          <a:p>
            <a:pPr>
              <a:buFontTx/>
              <a:buChar char="-"/>
            </a:pPr>
            <a:r>
              <a:rPr lang="en-US" b="1" dirty="0" smtClean="0"/>
              <a:t>The most ambiguous </a:t>
            </a:r>
            <a:r>
              <a:rPr lang="en-US" dirty="0" smtClean="0"/>
              <a:t>condition and the most prone to error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853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dirty="0" smtClean="0"/>
              <a:t>Rational perspectives on decision making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based on the </a:t>
            </a:r>
            <a:r>
              <a:rPr lang="en-US" b="1" dirty="0" smtClean="0"/>
              <a:t>classical</a:t>
            </a:r>
            <a:r>
              <a:rPr lang="en-US" dirty="0" smtClean="0"/>
              <a:t> model</a:t>
            </a:r>
          </a:p>
          <a:p>
            <a:r>
              <a:rPr lang="en-US" b="1" dirty="0" smtClean="0"/>
              <a:t>Assumptions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Managers are </a:t>
            </a:r>
            <a:r>
              <a:rPr lang="en-US" b="1" dirty="0" smtClean="0"/>
              <a:t>logical and rational</a:t>
            </a:r>
          </a:p>
          <a:p>
            <a:pPr>
              <a:buFontTx/>
              <a:buChar char="-"/>
            </a:pPr>
            <a:r>
              <a:rPr lang="en-US" dirty="0" smtClean="0"/>
              <a:t>They make decisions that are </a:t>
            </a:r>
            <a:r>
              <a:rPr lang="en-US" b="1" dirty="0" smtClean="0"/>
              <a:t>in the best interests </a:t>
            </a:r>
            <a:r>
              <a:rPr lang="en-US" dirty="0" smtClean="0"/>
              <a:t>of the organization </a:t>
            </a:r>
          </a:p>
          <a:p>
            <a:r>
              <a:rPr lang="en-US" dirty="0" smtClean="0"/>
              <a:t>Classical model view:</a:t>
            </a:r>
          </a:p>
          <a:p>
            <a:pPr>
              <a:buFontTx/>
              <a:buChar char="-"/>
            </a:pPr>
            <a:r>
              <a:rPr lang="en-US" b="1" dirty="0" smtClean="0"/>
              <a:t>Obtaining complete information </a:t>
            </a:r>
            <a:r>
              <a:rPr lang="en-US" dirty="0" smtClean="0"/>
              <a:t>about the decision situation and possible alternatives </a:t>
            </a:r>
          </a:p>
          <a:p>
            <a:pPr>
              <a:buFontTx/>
              <a:buChar char="-"/>
            </a:pPr>
            <a:r>
              <a:rPr lang="en-US" dirty="0" smtClean="0"/>
              <a:t>Eliminating uncertainty and </a:t>
            </a:r>
            <a:r>
              <a:rPr lang="en-US" b="1" dirty="0" smtClean="0"/>
              <a:t>focusing on facts </a:t>
            </a:r>
            <a:r>
              <a:rPr lang="en-US" dirty="0" smtClean="0"/>
              <a:t>and logic</a:t>
            </a:r>
          </a:p>
          <a:p>
            <a:pPr>
              <a:buFontTx/>
              <a:buChar char="-"/>
            </a:pPr>
            <a:r>
              <a:rPr lang="en-US" b="1" dirty="0" smtClean="0"/>
              <a:t>Evaluating</a:t>
            </a:r>
            <a:r>
              <a:rPr lang="en-US" dirty="0" smtClean="0"/>
              <a:t> all aspects of the decision situation </a:t>
            </a:r>
            <a:r>
              <a:rPr lang="en-US" b="1" dirty="0" smtClean="0"/>
              <a:t>logically and rationally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37546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pic>
        <p:nvPicPr>
          <p:cNvPr id="4" name="Picture 2" descr="The classical model of decision making assumes that managers are rational and logical. It tries to prescribe how managers&#10;should approach decision situations.&#10;When faced with a decision situation, managers should obtain complete and perfect information, eliminate uncertainty, and evaluate everything rationally and logically.  Then end up with a decision that best serves the interests of the organizaiton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4173" y="2296391"/>
            <a:ext cx="9985663" cy="22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439768" y="5106869"/>
            <a:ext cx="4398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These conditions rarely, if ever, actually exist.</a:t>
            </a:r>
          </a:p>
        </p:txBody>
      </p:sp>
    </p:spTree>
    <p:extLst>
      <p:ext uri="{BB962C8B-B14F-4D97-AF65-F5344CB8AC3E}">
        <p14:creationId xmlns:p14="http://schemas.microsoft.com/office/powerpoint/2010/main" val="13195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Steps in rational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Recognizing and </a:t>
            </a:r>
            <a:r>
              <a:rPr lang="en-US" b="1" dirty="0" smtClean="0"/>
              <a:t>defining the decision situation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Recognizing that a decision is necessary based on some </a:t>
            </a:r>
            <a:r>
              <a:rPr lang="en-US" b="1" dirty="0" smtClean="0"/>
              <a:t>stimulus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smtClean="0"/>
              <a:t>Defining precisely </a:t>
            </a:r>
            <a:r>
              <a:rPr lang="en-US" b="1" dirty="0" smtClean="0"/>
              <a:t>what the problem </a:t>
            </a:r>
            <a:r>
              <a:rPr lang="en-US" dirty="0" smtClean="0"/>
              <a:t>is </a:t>
            </a:r>
          </a:p>
          <a:p>
            <a:pPr>
              <a:buFontTx/>
              <a:buChar char="-"/>
            </a:pPr>
            <a:r>
              <a:rPr lang="en-US" dirty="0" smtClean="0"/>
              <a:t>Careful </a:t>
            </a:r>
            <a:r>
              <a:rPr lang="en-US" b="1" dirty="0" smtClean="0"/>
              <a:t>analysis and consideration </a:t>
            </a:r>
            <a:r>
              <a:rPr lang="en-US" dirty="0" smtClean="0"/>
              <a:t>of the situation </a:t>
            </a:r>
          </a:p>
          <a:p>
            <a:pPr marL="0" indent="0">
              <a:buNone/>
            </a:pPr>
            <a:r>
              <a:rPr lang="en-US" dirty="0" smtClean="0"/>
              <a:t>2. Identifying </a:t>
            </a:r>
            <a:r>
              <a:rPr lang="en-US" b="1" dirty="0" smtClean="0"/>
              <a:t>alternatives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Developing </a:t>
            </a:r>
            <a:r>
              <a:rPr lang="en-US" b="1" dirty="0" smtClean="0"/>
              <a:t>standard</a:t>
            </a:r>
            <a:r>
              <a:rPr lang="en-US" dirty="0" smtClean="0"/>
              <a:t> alternatives and </a:t>
            </a:r>
            <a:r>
              <a:rPr lang="en-US" b="1" dirty="0" smtClean="0"/>
              <a:t>innovative solutions </a:t>
            </a:r>
          </a:p>
          <a:p>
            <a:pPr>
              <a:buFontTx/>
              <a:buChar char="-"/>
            </a:pPr>
            <a:r>
              <a:rPr lang="en-US" dirty="0" smtClean="0"/>
              <a:t>Both</a:t>
            </a:r>
            <a:r>
              <a:rPr lang="en-US" b="1" dirty="0" smtClean="0"/>
              <a:t> obvious </a:t>
            </a:r>
            <a:r>
              <a:rPr lang="en-US" dirty="0" smtClean="0"/>
              <a:t>and</a:t>
            </a:r>
            <a:r>
              <a:rPr lang="en-US" b="1" dirty="0" smtClean="0"/>
              <a:t> </a:t>
            </a:r>
            <a:r>
              <a:rPr lang="en-US" b="1" dirty="0"/>
              <a:t>creative</a:t>
            </a:r>
            <a:r>
              <a:rPr lang="en-US" b="1" dirty="0" smtClean="0"/>
              <a:t> alternatives </a:t>
            </a:r>
            <a:r>
              <a:rPr lang="en-US" dirty="0" smtClean="0"/>
              <a:t>are required</a:t>
            </a:r>
          </a:p>
          <a:p>
            <a:pPr>
              <a:buFontTx/>
              <a:buChar char="-"/>
            </a:pPr>
            <a:r>
              <a:rPr lang="en-US" dirty="0" smtClean="0"/>
              <a:t>Some constraints limit the alternatives: </a:t>
            </a:r>
            <a:r>
              <a:rPr lang="en-US" b="1" dirty="0" smtClean="0"/>
              <a:t>legal constraints</a:t>
            </a:r>
            <a:r>
              <a:rPr lang="en-US" dirty="0" smtClean="0"/>
              <a:t>, </a:t>
            </a:r>
            <a:r>
              <a:rPr lang="en-US" b="1" dirty="0" smtClean="0"/>
              <a:t>moral</a:t>
            </a:r>
            <a:r>
              <a:rPr lang="en-US" dirty="0" smtClean="0"/>
              <a:t> and ethical norms, authority constraints,…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205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en-US" b="1" dirty="0"/>
              <a:t>Evaluating</a:t>
            </a:r>
            <a:r>
              <a:rPr lang="en-US" dirty="0"/>
              <a:t> alternatives: </a:t>
            </a:r>
          </a:p>
          <a:p>
            <a:pPr>
              <a:buFontTx/>
              <a:buChar char="-"/>
            </a:pPr>
            <a:r>
              <a:rPr lang="en-US" dirty="0"/>
              <a:t>Each alternative should be evaluated in terms of feasibility, satisfactoriness, consequences</a:t>
            </a:r>
            <a:r>
              <a:rPr lang="en-US" dirty="0" smtClean="0"/>
              <a:t>,…</a:t>
            </a:r>
            <a:endParaRPr lang="en-US" b="1" dirty="0" smtClean="0"/>
          </a:p>
          <a:p>
            <a:r>
              <a:rPr lang="en-US" b="1" dirty="0" smtClean="0"/>
              <a:t>Feasible</a:t>
            </a:r>
            <a:r>
              <a:rPr lang="en-US" dirty="0" smtClean="0"/>
              <a:t>: is an alternative </a:t>
            </a:r>
            <a:r>
              <a:rPr lang="en-US" b="1" dirty="0" smtClean="0"/>
              <a:t>practical</a:t>
            </a:r>
            <a:r>
              <a:rPr lang="en-US" dirty="0" smtClean="0"/>
              <a:t>?   </a:t>
            </a:r>
          </a:p>
          <a:p>
            <a:pPr>
              <a:buFontTx/>
              <a:buChar char="-"/>
            </a:pPr>
            <a:r>
              <a:rPr lang="en-US" b="1" dirty="0" smtClean="0"/>
              <a:t>Limited human</a:t>
            </a:r>
            <a:r>
              <a:rPr lang="en-US" dirty="0" smtClean="0"/>
              <a:t>, </a:t>
            </a:r>
            <a:r>
              <a:rPr lang="en-US" b="1" dirty="0" smtClean="0"/>
              <a:t>material and information </a:t>
            </a:r>
            <a:r>
              <a:rPr lang="en-US" dirty="0" smtClean="0"/>
              <a:t>sources may make other alternatives impractical</a:t>
            </a:r>
          </a:p>
          <a:p>
            <a:r>
              <a:rPr lang="en-US" b="1" dirty="0" smtClean="0"/>
              <a:t>Satisfactoriness</a:t>
            </a:r>
            <a:r>
              <a:rPr lang="en-US" dirty="0" smtClean="0"/>
              <a:t>: how well it </a:t>
            </a:r>
            <a:r>
              <a:rPr lang="en-US" b="1" dirty="0" smtClean="0"/>
              <a:t>satisfies the conditions </a:t>
            </a:r>
            <a:r>
              <a:rPr lang="en-US" dirty="0" smtClean="0"/>
              <a:t>of the decision situation?</a:t>
            </a:r>
          </a:p>
          <a:p>
            <a:r>
              <a:rPr lang="en-US" b="1" dirty="0" smtClean="0"/>
              <a:t>Consequences</a:t>
            </a:r>
            <a:r>
              <a:rPr lang="en-US" dirty="0" smtClean="0"/>
              <a:t>: to what extent will an </a:t>
            </a:r>
            <a:r>
              <a:rPr lang="en-US" b="1" dirty="0" smtClean="0"/>
              <a:t>alternative influence </a:t>
            </a:r>
            <a:r>
              <a:rPr lang="en-US" dirty="0" smtClean="0"/>
              <a:t>other parts of the organization?</a:t>
            </a:r>
          </a:p>
          <a:p>
            <a:pPr>
              <a:buFontTx/>
              <a:buChar char="-"/>
            </a:pPr>
            <a:r>
              <a:rPr lang="en-US" dirty="0" smtClean="0"/>
              <a:t>If the consequences </a:t>
            </a:r>
            <a:r>
              <a:rPr lang="en-US" b="1" dirty="0" smtClean="0"/>
              <a:t>are too expensive </a:t>
            </a:r>
            <a:r>
              <a:rPr lang="en-US" dirty="0" smtClean="0"/>
              <a:t>for the organization, the alternative should be </a:t>
            </a:r>
            <a:r>
              <a:rPr lang="en-US" b="1" dirty="0" smtClean="0"/>
              <a:t>eliminated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939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3973"/>
            <a:ext cx="10515600" cy="5409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Selecting</a:t>
            </a:r>
            <a:r>
              <a:rPr lang="en-US" dirty="0" smtClean="0"/>
              <a:t> an alternative: 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optimal combination </a:t>
            </a:r>
            <a:r>
              <a:rPr lang="en-US" dirty="0" smtClean="0"/>
              <a:t>of feasibility, satisfactoriness, and affordable consequences</a:t>
            </a:r>
          </a:p>
          <a:p>
            <a:pPr>
              <a:buFontTx/>
              <a:buChar char="-"/>
            </a:pPr>
            <a:r>
              <a:rPr lang="en-US" dirty="0" smtClean="0"/>
              <a:t>So, multiple </a:t>
            </a:r>
            <a:r>
              <a:rPr lang="en-US" b="1" dirty="0" smtClean="0"/>
              <a:t>acceptable</a:t>
            </a:r>
            <a:r>
              <a:rPr lang="en-US" dirty="0" smtClean="0"/>
              <a:t> alternatives may be possible  </a:t>
            </a:r>
          </a:p>
          <a:p>
            <a:pPr>
              <a:buFontTx/>
              <a:buChar char="-"/>
            </a:pPr>
            <a:r>
              <a:rPr lang="en-US" dirty="0" smtClean="0"/>
              <a:t>Managers can often develop subjective estimates and </a:t>
            </a:r>
            <a:r>
              <a:rPr lang="en-US" b="1" dirty="0" smtClean="0"/>
              <a:t>weights for choosing </a:t>
            </a:r>
            <a:r>
              <a:rPr lang="en-US" dirty="0" smtClean="0"/>
              <a:t>an alternatives </a:t>
            </a:r>
          </a:p>
        </p:txBody>
      </p:sp>
    </p:spTree>
    <p:extLst>
      <p:ext uri="{BB962C8B-B14F-4D97-AF65-F5344CB8AC3E}">
        <p14:creationId xmlns:p14="http://schemas.microsoft.com/office/powerpoint/2010/main" val="298011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5. </a:t>
            </a:r>
            <a:r>
              <a:rPr lang="en-US" b="1" dirty="0"/>
              <a:t>Implementing</a:t>
            </a:r>
            <a:r>
              <a:rPr lang="en-US" dirty="0"/>
              <a:t> the chosen alternative: </a:t>
            </a:r>
          </a:p>
          <a:p>
            <a:pPr>
              <a:buFontTx/>
              <a:buChar char="-"/>
            </a:pPr>
            <a:r>
              <a:rPr lang="en-US" dirty="0"/>
              <a:t>Managers should consider </a:t>
            </a:r>
            <a:r>
              <a:rPr lang="en-US" b="1" dirty="0"/>
              <a:t>people’s resistance </a:t>
            </a:r>
            <a:r>
              <a:rPr lang="en-US" dirty="0"/>
              <a:t>to change when implementing decisions </a:t>
            </a:r>
          </a:p>
          <a:p>
            <a:pPr>
              <a:buFontTx/>
              <a:buChar char="-"/>
            </a:pPr>
            <a:r>
              <a:rPr lang="en-US" dirty="0"/>
              <a:t>The reasons can be: </a:t>
            </a:r>
            <a:r>
              <a:rPr lang="en-US" b="1" dirty="0"/>
              <a:t>insecurity, inconvenience, and fear </a:t>
            </a:r>
            <a:r>
              <a:rPr lang="en-US" dirty="0"/>
              <a:t>of unknown </a:t>
            </a:r>
            <a:r>
              <a:rPr lang="en-US" dirty="0" smtClean="0"/>
              <a:t>factors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For instance: resigning rather than relocating </a:t>
            </a:r>
          </a:p>
          <a:p>
            <a:pPr marL="0" indent="0">
              <a:buNone/>
            </a:pPr>
            <a:r>
              <a:rPr lang="en-US" dirty="0" smtClean="0"/>
              <a:t>6</a:t>
            </a:r>
            <a:r>
              <a:rPr lang="en-US" dirty="0"/>
              <a:t>. </a:t>
            </a:r>
            <a:r>
              <a:rPr lang="en-US" b="1" dirty="0"/>
              <a:t>Following up </a:t>
            </a:r>
            <a:r>
              <a:rPr lang="en-US" dirty="0"/>
              <a:t>and evaluating the results:</a:t>
            </a:r>
          </a:p>
          <a:p>
            <a:pPr>
              <a:buFontTx/>
              <a:buChar char="-"/>
            </a:pPr>
            <a:r>
              <a:rPr lang="en-US" dirty="0"/>
              <a:t>Managers should </a:t>
            </a:r>
            <a:r>
              <a:rPr lang="en-US" b="1" dirty="0"/>
              <a:t>evaluate</a:t>
            </a:r>
            <a:r>
              <a:rPr lang="en-US" dirty="0"/>
              <a:t> the </a:t>
            </a:r>
            <a:r>
              <a:rPr lang="en-US" b="1" dirty="0"/>
              <a:t>effectiveness</a:t>
            </a:r>
            <a:r>
              <a:rPr lang="en-US" dirty="0"/>
              <a:t> of their decision</a:t>
            </a:r>
          </a:p>
          <a:p>
            <a:pPr>
              <a:buFontTx/>
              <a:buChar char="-"/>
            </a:pPr>
            <a:r>
              <a:rPr lang="en-US" dirty="0"/>
              <a:t>If it has </a:t>
            </a:r>
            <a:r>
              <a:rPr lang="en-US" b="1" dirty="0"/>
              <a:t>not served as expected</a:t>
            </a:r>
            <a:r>
              <a:rPr lang="en-US" dirty="0"/>
              <a:t>, another identified alternative should be adopted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810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Behavioral aspects of decision making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5631"/>
          </a:xfrm>
        </p:spPr>
        <p:txBody>
          <a:bodyPr>
            <a:normAutofit/>
          </a:bodyPr>
          <a:lstStyle/>
          <a:p>
            <a:r>
              <a:rPr lang="en-US" dirty="0" smtClean="0"/>
              <a:t>Decisions are made with </a:t>
            </a:r>
            <a:r>
              <a:rPr lang="en-US" b="1" dirty="0" smtClean="0"/>
              <a:t>little consideration for logic and rationality</a:t>
            </a:r>
          </a:p>
          <a:p>
            <a:r>
              <a:rPr lang="en-US" dirty="0" smtClean="0"/>
              <a:t>Decisions are affected by </a:t>
            </a:r>
            <a:r>
              <a:rPr lang="en-US" b="1" dirty="0" smtClean="0"/>
              <a:t>inherent biases and limitations </a:t>
            </a:r>
          </a:p>
          <a:p>
            <a:r>
              <a:rPr lang="en-US" dirty="0" smtClean="0"/>
              <a:t>This aspect relies on the </a:t>
            </a:r>
            <a:r>
              <a:rPr lang="en-US" b="1" dirty="0" smtClean="0"/>
              <a:t>administrative model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3399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Administrative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Using </a:t>
            </a:r>
            <a:r>
              <a:rPr lang="en-US" b="1" dirty="0"/>
              <a:t>incomplete and imperfect </a:t>
            </a:r>
            <a:r>
              <a:rPr lang="en-US" dirty="0"/>
              <a:t>information</a:t>
            </a:r>
          </a:p>
          <a:p>
            <a:pPr marL="0" indent="0">
              <a:buNone/>
            </a:pPr>
            <a:r>
              <a:rPr lang="en-US" dirty="0"/>
              <a:t>2. Managers are </a:t>
            </a:r>
            <a:r>
              <a:rPr lang="en-US" b="1" dirty="0"/>
              <a:t>constrained by bounded rationality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Managers are limited by </a:t>
            </a:r>
            <a:r>
              <a:rPr lang="en-US" b="1" dirty="0"/>
              <a:t>their values </a:t>
            </a:r>
            <a:r>
              <a:rPr lang="en-US" dirty="0"/>
              <a:t>and unconscious reflexes, skills and habits </a:t>
            </a:r>
          </a:p>
          <a:p>
            <a:pPr>
              <a:buFontTx/>
              <a:buChar char="-"/>
            </a:pPr>
            <a:r>
              <a:rPr lang="en-US" dirty="0"/>
              <a:t>They are limited by </a:t>
            </a:r>
            <a:r>
              <a:rPr lang="en-US" b="1" dirty="0"/>
              <a:t>less than complete information </a:t>
            </a:r>
            <a:r>
              <a:rPr lang="en-US" dirty="0"/>
              <a:t>and knowledge </a:t>
            </a:r>
          </a:p>
          <a:p>
            <a:pPr marL="0" indent="0">
              <a:buNone/>
            </a:pPr>
            <a:r>
              <a:rPr lang="en-US" dirty="0"/>
              <a:t>3. Managers tend to </a:t>
            </a:r>
            <a:r>
              <a:rPr lang="en-US" b="1" dirty="0"/>
              <a:t>satisfice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Searching until they identify an alternative that meets </a:t>
            </a:r>
            <a:r>
              <a:rPr lang="en-US" b="1" dirty="0"/>
              <a:t>some minimum standard of sufficienc</a:t>
            </a:r>
            <a:r>
              <a:rPr lang="en-US" dirty="0"/>
              <a:t>y (not the best possible one)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031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Administrative Model</a:t>
            </a:r>
          </a:p>
        </p:txBody>
      </p:sp>
      <p:pic>
        <p:nvPicPr>
          <p:cNvPr id="4" name="Picture 2" descr="The administrative model is based on behavioral processes that affect how managers make decisions. Rather than prescribing&#10;how decisions should be made, it focuses more on describing how they are made.&#10;When faced with a decision situation managers actually use incomplete and imperfect information, are constrained by bounded rationality, and tend to satisfice.  They end up with a decision that may or may not serve the interests of the organization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4173" y="2452256"/>
            <a:ext cx="10349345" cy="273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527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Other behavioral aspects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1389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b="1" dirty="0" smtClean="0"/>
              <a:t>Political</a:t>
            </a:r>
            <a:r>
              <a:rPr lang="en-US" dirty="0" smtClean="0"/>
              <a:t> forces:</a:t>
            </a:r>
          </a:p>
          <a:p>
            <a:pPr>
              <a:buFontTx/>
              <a:buChar char="-"/>
            </a:pPr>
            <a:r>
              <a:rPr lang="en-US" b="1" dirty="0" smtClean="0"/>
              <a:t>Coalition</a:t>
            </a:r>
            <a:r>
              <a:rPr lang="en-US" dirty="0" smtClean="0"/>
              <a:t>: informal alliance of individuals or groups</a:t>
            </a:r>
          </a:p>
          <a:p>
            <a:pPr>
              <a:buFontTx/>
              <a:buChar char="-"/>
            </a:pPr>
            <a:r>
              <a:rPr lang="en-US" dirty="0" smtClean="0"/>
              <a:t>It is formed to achieve a common goal </a:t>
            </a:r>
          </a:p>
          <a:p>
            <a:pPr>
              <a:buFontTx/>
              <a:buChar char="-"/>
            </a:pPr>
            <a:r>
              <a:rPr lang="en-US" b="1" dirty="0" smtClean="0"/>
              <a:t>Coalitions of stockholders </a:t>
            </a:r>
            <a:r>
              <a:rPr lang="en-US" dirty="0" smtClean="0"/>
              <a:t>to force a BOD to make a certain decision </a:t>
            </a:r>
          </a:p>
          <a:p>
            <a:pPr>
              <a:buFontTx/>
              <a:buChar char="-"/>
            </a:pPr>
            <a:r>
              <a:rPr lang="en-US" dirty="0" smtClean="0"/>
              <a:t>It can be either positive or negative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Intuition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b="1" dirty="0" smtClean="0"/>
              <a:t>Inner belief </a:t>
            </a:r>
            <a:r>
              <a:rPr lang="en-US" dirty="0" smtClean="0"/>
              <a:t>about something without conscious consideration </a:t>
            </a:r>
          </a:p>
          <a:p>
            <a:pPr>
              <a:buFontTx/>
              <a:buChar char="-"/>
            </a:pPr>
            <a:r>
              <a:rPr lang="en-US" dirty="0" smtClean="0"/>
              <a:t>This </a:t>
            </a:r>
            <a:r>
              <a:rPr lang="en-US" b="1" dirty="0" smtClean="0"/>
              <a:t>feeling</a:t>
            </a:r>
            <a:r>
              <a:rPr lang="en-US" dirty="0" smtClean="0"/>
              <a:t> is based on years of </a:t>
            </a:r>
            <a:r>
              <a:rPr lang="en-US" b="1" dirty="0" smtClean="0"/>
              <a:t>experience</a:t>
            </a:r>
            <a:r>
              <a:rPr lang="en-US" dirty="0" smtClean="0"/>
              <a:t> and practice</a:t>
            </a:r>
          </a:p>
          <a:p>
            <a:pPr>
              <a:buFontTx/>
              <a:buChar char="-"/>
            </a:pPr>
            <a:r>
              <a:rPr lang="en-US" dirty="0" smtClean="0"/>
              <a:t>Occasional decision </a:t>
            </a:r>
            <a:r>
              <a:rPr lang="en-US" b="1" dirty="0" smtClean="0"/>
              <a:t>without</a:t>
            </a:r>
            <a:r>
              <a:rPr lang="en-US" dirty="0" smtClean="0"/>
              <a:t> going through </a:t>
            </a:r>
            <a:r>
              <a:rPr lang="en-US" b="1" dirty="0" smtClean="0"/>
              <a:t>rational steps </a:t>
            </a:r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/>
              <a:t>E</a:t>
            </a:r>
            <a:r>
              <a:rPr lang="en-US" b="1" dirty="0" smtClean="0"/>
              <a:t>scalation of commitment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A decision maker’s </a:t>
            </a:r>
            <a:r>
              <a:rPr lang="en-US" b="1" dirty="0" smtClean="0"/>
              <a:t>staying</a:t>
            </a:r>
            <a:r>
              <a:rPr lang="en-US" dirty="0" smtClean="0"/>
              <a:t> with a decision even when it </a:t>
            </a:r>
            <a:r>
              <a:rPr lang="en-US" b="1" dirty="0" smtClean="0"/>
              <a:t>appears to be wrong </a:t>
            </a:r>
          </a:p>
          <a:p>
            <a:pPr>
              <a:buFontTx/>
              <a:buChar char="-"/>
            </a:pPr>
            <a:r>
              <a:rPr lang="en-US" dirty="0" smtClean="0"/>
              <a:t>Staying with decisions even in the face of </a:t>
            </a:r>
            <a:r>
              <a:rPr lang="en-US" b="1" dirty="0" smtClean="0"/>
              <a:t>increasing losses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150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Risk propensity </a:t>
            </a:r>
          </a:p>
          <a:p>
            <a:pPr>
              <a:buFontTx/>
              <a:buChar char="-"/>
            </a:pPr>
            <a:r>
              <a:rPr lang="en-US" dirty="0" smtClean="0"/>
              <a:t>A decision maker is willing to </a:t>
            </a:r>
            <a:r>
              <a:rPr lang="en-US" b="1" dirty="0" smtClean="0"/>
              <a:t>gamble</a:t>
            </a:r>
            <a:r>
              <a:rPr lang="en-US" dirty="0" smtClean="0"/>
              <a:t> when making a decision </a:t>
            </a:r>
          </a:p>
          <a:p>
            <a:pPr>
              <a:buFontTx/>
              <a:buChar char="-"/>
            </a:pPr>
            <a:r>
              <a:rPr lang="en-US" dirty="0" smtClean="0"/>
              <a:t>Some managers are </a:t>
            </a:r>
            <a:r>
              <a:rPr lang="en-US" b="1" dirty="0" smtClean="0"/>
              <a:t>cautious</a:t>
            </a:r>
            <a:r>
              <a:rPr lang="en-US" dirty="0" smtClean="0"/>
              <a:t> and </a:t>
            </a:r>
            <a:r>
              <a:rPr lang="en-US" b="1" dirty="0" smtClean="0"/>
              <a:t>conservative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smtClean="0"/>
              <a:t>Other managers are </a:t>
            </a:r>
            <a:r>
              <a:rPr lang="en-US" b="1" dirty="0" smtClean="0"/>
              <a:t>aggressive</a:t>
            </a:r>
            <a:r>
              <a:rPr lang="en-US" dirty="0" smtClean="0"/>
              <a:t> in decision making and are willing to take risks</a:t>
            </a:r>
          </a:p>
          <a:p>
            <a:pPr>
              <a:buFontTx/>
              <a:buChar char="-"/>
            </a:pPr>
            <a:r>
              <a:rPr lang="en-US" dirty="0" smtClean="0"/>
              <a:t>They rely on intuition and </a:t>
            </a:r>
            <a:r>
              <a:rPr lang="en-US" b="1" dirty="0" smtClean="0"/>
              <a:t>make decisions quickly </a:t>
            </a:r>
          </a:p>
          <a:p>
            <a:pPr>
              <a:buFontTx/>
              <a:buChar char="-"/>
            </a:pPr>
            <a:r>
              <a:rPr lang="en-US" dirty="0" smtClean="0"/>
              <a:t>They are more likely to </a:t>
            </a:r>
            <a:r>
              <a:rPr lang="en-US" b="1" dirty="0" smtClean="0"/>
              <a:t>achieve big successes </a:t>
            </a:r>
            <a:r>
              <a:rPr lang="en-US" dirty="0" smtClean="0"/>
              <a:t>and also </a:t>
            </a:r>
            <a:r>
              <a:rPr lang="en-US" b="1" dirty="0" smtClean="0"/>
              <a:t>greater losses  </a:t>
            </a:r>
          </a:p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b="1" dirty="0" smtClean="0"/>
              <a:t>Ethics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Individual ethics: </a:t>
            </a:r>
            <a:r>
              <a:rPr lang="en-US" b="1" dirty="0" smtClean="0"/>
              <a:t>personal beliefs </a:t>
            </a:r>
            <a:r>
              <a:rPr lang="en-US" dirty="0" smtClean="0"/>
              <a:t>about </a:t>
            </a:r>
            <a:r>
              <a:rPr lang="en-US" b="1" dirty="0" smtClean="0"/>
              <a:t>right</a:t>
            </a:r>
            <a:r>
              <a:rPr lang="en-US" dirty="0" smtClean="0"/>
              <a:t> and </a:t>
            </a:r>
            <a:r>
              <a:rPr lang="en-US" b="1" dirty="0" smtClean="0"/>
              <a:t>wrong</a:t>
            </a:r>
            <a:r>
              <a:rPr lang="en-US" dirty="0" smtClean="0"/>
              <a:t> </a:t>
            </a:r>
            <a:r>
              <a:rPr lang="en-US" b="1" dirty="0" smtClean="0"/>
              <a:t>behavior</a:t>
            </a:r>
            <a:r>
              <a:rPr lang="en-US" dirty="0" smtClean="0"/>
              <a:t>  </a:t>
            </a:r>
          </a:p>
          <a:p>
            <a:pPr>
              <a:buFontTx/>
              <a:buChar char="-"/>
            </a:pPr>
            <a:r>
              <a:rPr lang="en-US" dirty="0" smtClean="0"/>
              <a:t>Closing a company will lead to the loss of several jobs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41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Group and team decision making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b="1" dirty="0" smtClean="0"/>
              <a:t>Interacting</a:t>
            </a:r>
            <a:r>
              <a:rPr lang="en-US" dirty="0" smtClean="0"/>
              <a:t> groups and teams:</a:t>
            </a:r>
          </a:p>
          <a:p>
            <a:pPr>
              <a:buFontTx/>
              <a:buChar char="-"/>
            </a:pPr>
            <a:r>
              <a:rPr lang="en-US" dirty="0" smtClean="0"/>
              <a:t>Most common form of decision-making group</a:t>
            </a:r>
          </a:p>
          <a:p>
            <a:pPr>
              <a:buFontTx/>
              <a:buChar char="-"/>
            </a:pPr>
            <a:r>
              <a:rPr lang="en-US" b="1" dirty="0" smtClean="0"/>
              <a:t>Departments</a:t>
            </a:r>
            <a:r>
              <a:rPr lang="en-US" dirty="0" smtClean="0"/>
              <a:t>, regular work teams,…</a:t>
            </a:r>
          </a:p>
          <a:p>
            <a:pPr>
              <a:buFontTx/>
              <a:buChar char="-"/>
            </a:pPr>
            <a:r>
              <a:rPr lang="en-US" dirty="0" smtClean="0"/>
              <a:t>Team members </a:t>
            </a:r>
            <a:r>
              <a:rPr lang="en-US" b="1" dirty="0" smtClean="0"/>
              <a:t>talk, argue, and agree </a:t>
            </a:r>
            <a:r>
              <a:rPr lang="en-US" dirty="0" smtClean="0"/>
              <a:t>among themselves</a:t>
            </a:r>
          </a:p>
          <a:p>
            <a:pPr>
              <a:buFontTx/>
              <a:buChar char="-"/>
            </a:pPr>
            <a:r>
              <a:rPr lang="en-US" dirty="0" smtClean="0"/>
              <a:t>Interaction </a:t>
            </a:r>
            <a:r>
              <a:rPr lang="en-US" b="1" dirty="0" smtClean="0"/>
              <a:t>sparks new ideas </a:t>
            </a:r>
            <a:r>
              <a:rPr lang="en-US" dirty="0" smtClean="0"/>
              <a:t>and promotes understanding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b="1" dirty="0" smtClean="0"/>
              <a:t>Delphi</a:t>
            </a:r>
            <a:r>
              <a:rPr lang="en-US" dirty="0" smtClean="0"/>
              <a:t> groups:</a:t>
            </a:r>
          </a:p>
          <a:p>
            <a:pPr>
              <a:buFontTx/>
              <a:buChar char="-"/>
            </a:pPr>
            <a:r>
              <a:rPr lang="en-US" dirty="0" smtClean="0"/>
              <a:t>A group is used to achieve a </a:t>
            </a:r>
            <a:r>
              <a:rPr lang="en-US" b="1" dirty="0" smtClean="0"/>
              <a:t>consensus</a:t>
            </a:r>
            <a:r>
              <a:rPr lang="en-US" dirty="0" smtClean="0"/>
              <a:t> of expert opinion </a:t>
            </a:r>
          </a:p>
          <a:p>
            <a:pPr>
              <a:buFontTx/>
              <a:buChar char="-"/>
            </a:pPr>
            <a:r>
              <a:rPr lang="en-US" dirty="0" smtClean="0"/>
              <a:t>The opinions of a </a:t>
            </a:r>
            <a:r>
              <a:rPr lang="en-US" b="1" dirty="0" smtClean="0"/>
              <a:t>panel of experts </a:t>
            </a:r>
            <a:r>
              <a:rPr lang="en-US" dirty="0" smtClean="0"/>
              <a:t>are </a:t>
            </a:r>
            <a:r>
              <a:rPr lang="en-US" b="1" dirty="0" smtClean="0"/>
              <a:t>combined and averaged</a:t>
            </a:r>
          </a:p>
          <a:p>
            <a:pPr>
              <a:buFontTx/>
              <a:buChar char="-"/>
            </a:pPr>
            <a:r>
              <a:rPr lang="en-US" dirty="0" smtClean="0"/>
              <a:t>Group members don not see on another  </a:t>
            </a:r>
          </a:p>
          <a:p>
            <a:pPr>
              <a:buFontTx/>
              <a:buChar char="-"/>
            </a:pPr>
            <a:r>
              <a:rPr lang="en-US" dirty="0" smtClean="0"/>
              <a:t>Experts: </a:t>
            </a:r>
            <a:r>
              <a:rPr lang="en-US" b="1" dirty="0" smtClean="0"/>
              <a:t>research</a:t>
            </a:r>
            <a:r>
              <a:rPr lang="en-US" dirty="0" smtClean="0"/>
              <a:t> scientists, university researchers, …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Continued…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Nominal</a:t>
            </a:r>
            <a:r>
              <a:rPr lang="en-US" dirty="0" smtClean="0"/>
              <a:t> groups: </a:t>
            </a:r>
          </a:p>
          <a:p>
            <a:pPr>
              <a:buFontTx/>
              <a:buChar char="-"/>
            </a:pPr>
            <a:r>
              <a:rPr lang="en-US" dirty="0" smtClean="0"/>
              <a:t>Members are brought together in a </a:t>
            </a:r>
            <a:r>
              <a:rPr lang="en-US" b="1" dirty="0" smtClean="0"/>
              <a:t>face-to-face setting </a:t>
            </a:r>
          </a:p>
          <a:p>
            <a:pPr>
              <a:buFontTx/>
              <a:buChar char="-"/>
            </a:pPr>
            <a:r>
              <a:rPr lang="en-US" dirty="0" smtClean="0"/>
              <a:t>It is used most often to generate </a:t>
            </a:r>
            <a:r>
              <a:rPr lang="en-US" b="1" dirty="0" smtClean="0"/>
              <a:t>creative</a:t>
            </a:r>
            <a:r>
              <a:rPr lang="en-US" dirty="0" smtClean="0"/>
              <a:t> and innovative alternatives </a:t>
            </a:r>
          </a:p>
          <a:p>
            <a:pPr>
              <a:buFontTx/>
              <a:buChar char="-"/>
            </a:pPr>
            <a:r>
              <a:rPr lang="en-US" dirty="0" smtClean="0"/>
              <a:t>Experts are asked to write down </a:t>
            </a:r>
            <a:r>
              <a:rPr lang="en-US" b="1" dirty="0" smtClean="0"/>
              <a:t>as many alternatives as </a:t>
            </a:r>
            <a:r>
              <a:rPr lang="en-US" dirty="0" smtClean="0"/>
              <a:t>they can think of </a:t>
            </a:r>
          </a:p>
          <a:p>
            <a:pPr>
              <a:buFontTx/>
              <a:buChar char="-"/>
            </a:pPr>
            <a:r>
              <a:rPr lang="en-US" dirty="0" smtClean="0"/>
              <a:t>Members rank the various alternatives 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b="1" dirty="0" smtClean="0"/>
              <a:t>highest-ranking</a:t>
            </a:r>
            <a:r>
              <a:rPr lang="en-US" dirty="0" smtClean="0"/>
              <a:t> alternative represents the decision of the group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92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 and disadvantages of team decision making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Advantages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b="1" dirty="0" smtClean="0"/>
              <a:t>More information</a:t>
            </a:r>
            <a:r>
              <a:rPr lang="en-US" dirty="0" smtClean="0"/>
              <a:t>, knowledge and alternatives are available</a:t>
            </a:r>
          </a:p>
          <a:p>
            <a:pPr>
              <a:buFontTx/>
              <a:buChar char="-"/>
            </a:pPr>
            <a:r>
              <a:rPr lang="en-US" b="1" dirty="0" smtClean="0"/>
              <a:t>More acceptance </a:t>
            </a:r>
            <a:r>
              <a:rPr lang="en-US" dirty="0" smtClean="0"/>
              <a:t>of the final decision is likely</a:t>
            </a:r>
          </a:p>
          <a:p>
            <a:pPr>
              <a:buFontTx/>
              <a:buChar char="-"/>
            </a:pPr>
            <a:r>
              <a:rPr lang="en-US" dirty="0" smtClean="0"/>
              <a:t>Better decisions generally emerge </a:t>
            </a:r>
          </a:p>
          <a:p>
            <a:r>
              <a:rPr lang="en-US" b="1" dirty="0" smtClean="0"/>
              <a:t>Disadvantages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smtClean="0"/>
              <a:t>The process takes </a:t>
            </a:r>
            <a:r>
              <a:rPr lang="en-US" b="1" dirty="0" smtClean="0"/>
              <a:t>longer</a:t>
            </a:r>
            <a:r>
              <a:rPr lang="en-US" dirty="0" smtClean="0"/>
              <a:t> and it is costlier</a:t>
            </a:r>
          </a:p>
          <a:p>
            <a:pPr>
              <a:buFontTx/>
              <a:buChar char="-"/>
            </a:pPr>
            <a:r>
              <a:rPr lang="en-US" dirty="0" smtClean="0"/>
              <a:t>One person may </a:t>
            </a:r>
            <a:r>
              <a:rPr lang="en-US" b="1" dirty="0" smtClean="0"/>
              <a:t>dominate</a:t>
            </a:r>
            <a:r>
              <a:rPr lang="en-US" dirty="0" smtClean="0"/>
              <a:t> the group </a:t>
            </a:r>
          </a:p>
          <a:p>
            <a:pPr>
              <a:buFontTx/>
              <a:buChar char="-"/>
            </a:pPr>
            <a:r>
              <a:rPr lang="en-US" b="1" dirty="0" smtClean="0"/>
              <a:t>Groupthink</a:t>
            </a:r>
            <a:r>
              <a:rPr lang="en-US" dirty="0" smtClean="0"/>
              <a:t>: the desire for consensus overwhelms the best possible decision. Avoiding conflict among members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0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1141</Words>
  <Application>Microsoft Office PowerPoint</Application>
  <PresentationFormat>Widescreen</PresentationFormat>
  <Paragraphs>150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Managing Decision Making and Problem Solving</vt:lpstr>
      <vt:lpstr>Decision making defined</vt:lpstr>
      <vt:lpstr>Continued…</vt:lpstr>
      <vt:lpstr>Types of decisions </vt:lpstr>
      <vt:lpstr>Decision-making conditions </vt:lpstr>
      <vt:lpstr>Continued…</vt:lpstr>
      <vt:lpstr>Continued…</vt:lpstr>
      <vt:lpstr>Rational perspectives on decision making </vt:lpstr>
      <vt:lpstr>Continued…</vt:lpstr>
      <vt:lpstr>Steps in rational decision making</vt:lpstr>
      <vt:lpstr>Continued…</vt:lpstr>
      <vt:lpstr>Continued…</vt:lpstr>
      <vt:lpstr>Continued…</vt:lpstr>
      <vt:lpstr>Behavioral aspects of decision making </vt:lpstr>
      <vt:lpstr>Administrative model</vt:lpstr>
      <vt:lpstr>Administrative Model</vt:lpstr>
      <vt:lpstr>Other behavioral aspects </vt:lpstr>
      <vt:lpstr>Continued…</vt:lpstr>
      <vt:lpstr>Group and team decision making </vt:lpstr>
      <vt:lpstr>Continued…</vt:lpstr>
      <vt:lpstr>Advantage and disadvantages of team decision making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Decision Making and Problem Solving</dc:title>
  <dc:creator>pouyan Es</dc:creator>
  <cp:lastModifiedBy>Pouyan Esmaeil Zadeh</cp:lastModifiedBy>
  <cp:revision>253</cp:revision>
  <dcterms:created xsi:type="dcterms:W3CDTF">2014-02-08T15:32:43Z</dcterms:created>
  <dcterms:modified xsi:type="dcterms:W3CDTF">2019-09-26T14:03:37Z</dcterms:modified>
</cp:coreProperties>
</file>